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</p:sldMasterIdLst>
  <p:sldIdLst>
    <p:sldId id="261" r:id="rId3"/>
    <p:sldId id="263" r:id="rId4"/>
    <p:sldId id="280" r:id="rId5"/>
    <p:sldId id="274" r:id="rId6"/>
    <p:sldId id="275" r:id="rId7"/>
    <p:sldId id="279" r:id="rId8"/>
    <p:sldId id="282" r:id="rId9"/>
    <p:sldId id="272" r:id="rId10"/>
    <p:sldId id="281" r:id="rId11"/>
    <p:sldId id="277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1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6FC1"/>
    <a:srgbClr val="005296"/>
    <a:srgbClr val="A2A4A4"/>
    <a:srgbClr val="5999D3"/>
    <a:srgbClr val="254175"/>
    <a:srgbClr val="6D6868"/>
    <a:srgbClr val="014D8E"/>
    <a:srgbClr val="00589F"/>
    <a:srgbClr val="005FA8"/>
    <a:srgbClr val="005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6208"/>
  </p:normalViewPr>
  <p:slideViewPr>
    <p:cSldViewPr snapToGrid="0" snapToObjects="1" showGuides="1">
      <p:cViewPr varScale="1">
        <p:scale>
          <a:sx n="82" d="100"/>
          <a:sy n="82" d="100"/>
        </p:scale>
        <p:origin x="499" y="91"/>
      </p:cViewPr>
      <p:guideLst>
        <p:guide orient="horz" pos="3748"/>
        <p:guide pos="1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896B-F54D-CB4E-8E1F-E922CD267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9CB30-EEA7-6C48-BA49-131675470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C9555-C9B4-D94D-A6AC-7000721C1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B8D3-9A29-B64E-B444-0F0A1CB1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229D4-3156-F845-AAA9-9F4AAF57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3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F07356-A34D-4F4D-A489-BAAA1D255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25" t="12803" r="7288" b="46015"/>
          <a:stretch/>
        </p:blipFill>
        <p:spPr>
          <a:xfrm>
            <a:off x="0" y="0"/>
            <a:ext cx="12192000" cy="36168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503D70-FF35-A949-A3D8-E63C868F3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686" t="451" r="7375" b="1"/>
          <a:stretch/>
        </p:blipFill>
        <p:spPr>
          <a:xfrm rot="20436793">
            <a:off x="-188402" y="2374729"/>
            <a:ext cx="13432426" cy="5601308"/>
          </a:xfrm>
          <a:custGeom>
            <a:avLst/>
            <a:gdLst>
              <a:gd name="connsiteX0" fmla="*/ 12359125 w 13432426"/>
              <a:gd name="connsiteY0" fmla="*/ 0 h 5601308"/>
              <a:gd name="connsiteX1" fmla="*/ 13432426 w 13432426"/>
              <a:gd name="connsiteY1" fmla="*/ 377691 h 5601308"/>
              <a:gd name="connsiteX2" fmla="*/ 13432426 w 13432426"/>
              <a:gd name="connsiteY2" fmla="*/ 778593 h 5601308"/>
              <a:gd name="connsiteX3" fmla="*/ 11735330 w 13432426"/>
              <a:gd name="connsiteY3" fmla="*/ 5601308 h 5601308"/>
              <a:gd name="connsiteX4" fmla="*/ 9605975 w 13432426"/>
              <a:gd name="connsiteY4" fmla="*/ 5601308 h 5601308"/>
              <a:gd name="connsiteX5" fmla="*/ 0 w 13432426"/>
              <a:gd name="connsiteY5" fmla="*/ 2221001 h 5601308"/>
              <a:gd name="connsiteX6" fmla="*/ 781562 w 13432426"/>
              <a:gd name="connsiteY6" fmla="*/ 0 h 560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2426" h="5601308">
                <a:moveTo>
                  <a:pt x="12359125" y="0"/>
                </a:moveTo>
                <a:lnTo>
                  <a:pt x="13432426" y="377691"/>
                </a:lnTo>
                <a:lnTo>
                  <a:pt x="13432426" y="778593"/>
                </a:lnTo>
                <a:lnTo>
                  <a:pt x="11735330" y="5601308"/>
                </a:lnTo>
                <a:lnTo>
                  <a:pt x="9605975" y="5601308"/>
                </a:lnTo>
                <a:lnTo>
                  <a:pt x="0" y="2221001"/>
                </a:lnTo>
                <a:lnTo>
                  <a:pt x="781562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360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068E9B-E8B9-FD4D-B2B9-D4F02F0B2B3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gradFill>
            <a:gsLst>
              <a:gs pos="37000">
                <a:srgbClr val="0070C0"/>
              </a:gs>
              <a:gs pos="100000">
                <a:srgbClr val="00B0F0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BA7AC-F33E-C740-BF8D-F8385FEFA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25" t="16383" r="11065" b="12297"/>
          <a:stretch/>
        </p:blipFill>
        <p:spPr>
          <a:xfrm>
            <a:off x="0" y="0"/>
            <a:ext cx="113284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2832F23-5F8E-C24A-924C-295E5E3C0658}"/>
              </a:ext>
            </a:extLst>
          </p:cNvPr>
          <p:cNvSpPr/>
          <p:nvPr userDrawn="1"/>
        </p:nvSpPr>
        <p:spPr>
          <a:xfrm>
            <a:off x="10778066" y="5338233"/>
            <a:ext cx="1130300" cy="113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12700" dir="258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4B41FC5-8BC2-BB44-AC5B-4D88A06355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62216" y="5520267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3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068E9B-E8B9-FD4D-B2B9-D4F02F0B2B3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gradFill>
            <a:gsLst>
              <a:gs pos="37000">
                <a:srgbClr val="0070C0"/>
              </a:gs>
              <a:gs pos="100000">
                <a:srgbClr val="00B0F0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832F23-5F8E-C24A-924C-295E5E3C0658}"/>
              </a:ext>
            </a:extLst>
          </p:cNvPr>
          <p:cNvSpPr/>
          <p:nvPr userDrawn="1"/>
        </p:nvSpPr>
        <p:spPr>
          <a:xfrm>
            <a:off x="10778066" y="5338233"/>
            <a:ext cx="1130300" cy="1130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12700" dir="258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4B41FC5-8BC2-BB44-AC5B-4D88A0635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2216" y="5520267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4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1018-2976-AA49-A740-DDC5D6D7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960F-3B9D-134F-920F-56EC4DE5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9E991-8828-2049-9393-950FD703A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D5707-B915-DA47-9178-0C1ABADB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4392B-A7E4-D143-BD60-F9538421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51E37-109A-B343-B780-F7233ACA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0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2277-4EFA-E743-8BB3-E6C403E6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D57E5-3218-D44D-89DB-D869107F7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F2D83-EAB4-CA44-A7F7-C18A4A715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5B392-C1F3-764E-9AA3-457044F12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4A54A-FF07-7C48-999A-67D71B4B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8022A-1337-0B44-AEA8-E4615BE3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5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3C27-9C65-3E45-873D-7188A540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68386-7936-D842-93AB-FC92510A5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51898-E20A-7241-B4F6-77B54730E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5934C-A9FF-B24C-8179-DD4A08F83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2683F-F7E4-5848-A263-3A612EE6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80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D2FD4F-C622-364D-BAB7-1FCE29216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6E67C-1202-244C-8382-954898328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55452-BB22-FC4D-B6DC-D4C0270D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DABA5-026E-9641-AAB0-00A2093D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73DA-7F7F-9343-A113-D4F5DF98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8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9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60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2A24-3BCF-104F-B2B4-808FFA12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C088-CD2E-5547-B2FF-83C53C834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FA407-11D9-5947-BBF3-D9FAD7D3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7F927-7DAC-9341-842B-0FD264B3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5873C-CF74-1049-BA6C-9C81E0EE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71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42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830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27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E7B3F-B787-116F-C566-19EE96484569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gradFill>
            <a:gsLst>
              <a:gs pos="37000">
                <a:srgbClr val="0070C0"/>
              </a:gs>
              <a:gs pos="100000">
                <a:srgbClr val="00B0F0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AC1A6-D8C7-EF45-CE31-4D46F0A653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25" t="16383" r="11065" b="12297"/>
          <a:stretch/>
        </p:blipFill>
        <p:spPr>
          <a:xfrm>
            <a:off x="0" y="0"/>
            <a:ext cx="1132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615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28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483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8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2354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875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01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A87C-251F-CB4D-AA3C-16067809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BE4E9-9A6A-714C-9DDC-E4500738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49ECF-C4D9-6E4A-840B-E852BB7D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AB227-288D-904A-95BB-5BE98828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2B549-73B6-8C4B-B667-111ADF17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15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470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83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2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7E6A-42EF-944F-A701-188B72DA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11A28-F85A-CD49-95B6-8BDD3110B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70336-DDE3-E147-AAC4-D175A5EE4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FC7F5-0F77-CC4E-A7F3-E09E89CD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B59C2-A178-754D-898A-11EDEB4A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72E9B-7AC7-E942-A5A8-7CF1D9F2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3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D4EE-9647-124A-A396-2CD16418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BC021-8473-1247-A0A3-6E92389A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61C68-B174-6F42-A27E-E6DFD2819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3931-4430-B94E-B071-1A9E67B5C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3A001-AFF5-8242-A49C-787813881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947992-8148-4B4B-88CE-1BD94B62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78456-4CE9-8E47-A1D5-F506F16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1E0FB-33FF-614D-A183-66470F06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ACE1-36CE-3A43-83D4-971EE0EF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4C53A-F68C-C543-B6B1-7918BAF3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ACA56-584B-8249-9BAB-AD509316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22BB5-F0BF-C94C-BF58-AFC82296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2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068E9B-E8B9-FD4D-B2B9-D4F02F0B2B3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gradFill>
            <a:gsLst>
              <a:gs pos="37000">
                <a:srgbClr val="0070C0"/>
              </a:gs>
              <a:gs pos="100000">
                <a:srgbClr val="00B0F0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40D476-EEF5-7540-AF03-C95B5E3AB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25" t="16383" r="11065" b="12297"/>
          <a:stretch/>
        </p:blipFill>
        <p:spPr>
          <a:xfrm>
            <a:off x="0" y="0"/>
            <a:ext cx="1132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0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B40D476-EEF5-7540-AF03-C95B5E3AB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19" t="13182" r="3002" b="757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42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068E9B-E8B9-FD4D-B2B9-D4F02F0B2B3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gradFill>
            <a:gsLst>
              <a:gs pos="37000">
                <a:srgbClr val="0070C0"/>
              </a:gs>
              <a:gs pos="100000">
                <a:srgbClr val="00B0F0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9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80D5B3-FA64-FD40-A370-F37EF9C6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17060-FA86-7942-99EC-88B397F15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D0105-0DFD-3F40-AA87-1642704DF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3CF04-95E7-7144-8A2B-1D7ADE927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8691-866E-CF46-9919-541469EDC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5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73" r:id="rId9"/>
    <p:sldLayoutId id="2147483675" r:id="rId10"/>
    <p:sldLayoutId id="2147483674" r:id="rId11"/>
    <p:sldLayoutId id="2147483676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2BF8E-211B-9C43-825C-0671E50D7E3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4FFDC9-3D54-674E-86E0-9C3C8672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7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74BBDC-74C4-B253-2AA7-DF05D599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54" y="89994"/>
            <a:ext cx="7551892" cy="6678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FD063-508B-CE24-D552-60B3CFD6B145}"/>
              </a:ext>
            </a:extLst>
          </p:cNvPr>
          <p:cNvSpPr txBox="1"/>
          <p:nvPr/>
        </p:nvSpPr>
        <p:spPr>
          <a:xfrm>
            <a:off x="317240" y="2900443"/>
            <a:ext cx="83975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Unveiling Flavor Trends: A Journey through F&amp;B in 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9CD3E-E968-3CC6-66AA-65A23FDB2A8C}"/>
              </a:ext>
            </a:extLst>
          </p:cNvPr>
          <p:cNvSpPr txBox="1"/>
          <p:nvPr/>
        </p:nvSpPr>
        <p:spPr>
          <a:xfrm>
            <a:off x="317241" y="395908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5296"/>
                </a:solidFill>
                <a:effectLst/>
                <a:latin typeface="lato" panose="020F0502020204030203" pitchFamily="34" charset="0"/>
              </a:rPr>
              <a:t>Presenter: 	Atishay Jain</a:t>
            </a:r>
          </a:p>
        </p:txBody>
      </p:sp>
    </p:spTree>
    <p:extLst>
      <p:ext uri="{BB962C8B-B14F-4D97-AF65-F5344CB8AC3E}">
        <p14:creationId xmlns:p14="http://schemas.microsoft.com/office/powerpoint/2010/main" val="325227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4B8933-F44C-374A-B677-D79AD8184284}"/>
              </a:ext>
            </a:extLst>
          </p:cNvPr>
          <p:cNvSpPr txBox="1"/>
          <p:nvPr/>
        </p:nvSpPr>
        <p:spPr>
          <a:xfrm>
            <a:off x="430590" y="1940238"/>
            <a:ext cx="10252961" cy="532903"/>
          </a:xfrm>
          <a:prstGeom prst="rect">
            <a:avLst/>
          </a:prstGeom>
          <a:solidFill>
            <a:srgbClr val="436FC1"/>
          </a:solidFill>
          <a:ln>
            <a:solidFill>
              <a:srgbClr val="436FC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Questions and Answers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CB70C-172F-F2A1-C5F7-50F08F5E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4860"/>
            <a:ext cx="3565411" cy="23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7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14978-99B4-B34F-29FE-E144ADF8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92" y="1122540"/>
            <a:ext cx="7683016" cy="46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4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0" y="12216"/>
            <a:ext cx="1219199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4DE04-CC5C-E592-FA1C-1CAA03D862A1}"/>
              </a:ext>
            </a:extLst>
          </p:cNvPr>
          <p:cNvSpPr txBox="1"/>
          <p:nvPr/>
        </p:nvSpPr>
        <p:spPr>
          <a:xfrm>
            <a:off x="2541036" y="1045030"/>
            <a:ext cx="7109926" cy="830997"/>
          </a:xfrm>
          <a:prstGeom prst="rect">
            <a:avLst/>
          </a:prstGeom>
          <a:solidFill>
            <a:srgbClr val="436FC1"/>
          </a:solidFill>
          <a:ln>
            <a:solidFill>
              <a:srgbClr val="436FC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 b="0" i="0">
                <a:solidFill>
                  <a:schemeClr val="bg1"/>
                </a:solidFill>
                <a:effectLst/>
                <a:latin typeface="Söhne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Welcome to a captivating exploration of the ever-evolving world of Food and Beverage in North America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5089E-5693-08A8-EC08-11B8BF585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8"/>
          <a:stretch/>
        </p:blipFill>
        <p:spPr>
          <a:xfrm>
            <a:off x="380342" y="2341983"/>
            <a:ext cx="7662646" cy="393958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4513D1-F039-8053-3D9C-932642D18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00" t="12518" r="12287" b="24897"/>
          <a:stretch/>
        </p:blipFill>
        <p:spPr>
          <a:xfrm>
            <a:off x="8332237" y="3559213"/>
            <a:ext cx="2537926" cy="225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0" y="12216"/>
            <a:ext cx="1219199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Navigating Flavor Challenges in F&amp;B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CE46E-E40E-F356-EC29-6A6C16C20192}"/>
              </a:ext>
            </a:extLst>
          </p:cNvPr>
          <p:cNvSpPr txBox="1"/>
          <p:nvPr/>
        </p:nvSpPr>
        <p:spPr>
          <a:xfrm>
            <a:off x="578499" y="1194319"/>
            <a:ext cx="7529804" cy="830997"/>
          </a:xfrm>
          <a:prstGeom prst="rect">
            <a:avLst/>
          </a:prstGeom>
          <a:solidFill>
            <a:srgbClr val="436FC1"/>
          </a:solidFill>
          <a:ln>
            <a:solidFill>
              <a:srgbClr val="436FC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The Food and Beverage industry is a dynamic landscape where consumer preferences shape market trends.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03DB2-B03A-E7AC-42D7-57B1E521E303}"/>
              </a:ext>
            </a:extLst>
          </p:cNvPr>
          <p:cNvSpPr txBox="1"/>
          <p:nvPr/>
        </p:nvSpPr>
        <p:spPr>
          <a:xfrm>
            <a:off x="2883159" y="2325182"/>
            <a:ext cx="8537510" cy="830997"/>
          </a:xfrm>
          <a:prstGeom prst="rect">
            <a:avLst/>
          </a:prstGeom>
          <a:solidFill>
            <a:srgbClr val="436FC1"/>
          </a:solidFill>
          <a:ln>
            <a:solidFill>
              <a:srgbClr val="436FC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 b="0" i="0">
                <a:solidFill>
                  <a:schemeClr val="bg1"/>
                </a:solidFill>
                <a:effectLst/>
                <a:latin typeface="Söhne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Challenge: Amidst this dynamism, businesses face a critical challenge — understanding and adapting to emerging flavor trends.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7F2F0-EFAD-D018-97DA-6013310F2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65" y="4995081"/>
            <a:ext cx="2497494" cy="133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1DFBB-6915-51F9-B81A-E5C834DB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42" y="4128864"/>
            <a:ext cx="3055885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0" y="12216"/>
            <a:ext cx="1219199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Problem 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AB4E2-CD0E-3C48-6384-A937DDFAF4FF}"/>
              </a:ext>
            </a:extLst>
          </p:cNvPr>
          <p:cNvSpPr txBox="1"/>
          <p:nvPr/>
        </p:nvSpPr>
        <p:spPr>
          <a:xfrm>
            <a:off x="375543" y="4715966"/>
            <a:ext cx="10963468" cy="1569660"/>
          </a:xfrm>
          <a:prstGeom prst="rect">
            <a:avLst/>
          </a:prstGeom>
          <a:solidFill>
            <a:srgbClr val="436FC1"/>
          </a:solidFill>
          <a:ln>
            <a:solidFill>
              <a:srgbClr val="436FC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 b="0" i="0">
                <a:solidFill>
                  <a:schemeClr val="bg1"/>
                </a:solidFill>
                <a:effectLst/>
                <a:latin typeface="Söhne"/>
              </a:defRPr>
            </a:lvl1pPr>
          </a:lstStyle>
          <a:p>
            <a:r>
              <a:rPr lang="en-US" dirty="0"/>
              <a:t>The fluctuating trend in flavor launches over time highlights the challenge of discerning emerging trends. Without a clear pattern, it becomes crucial to delve deeper into the data to pinpoint and understand evolving flavor preferences, aiding strategic decision-making for product development and marketing in the North America region.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CA51B-0602-0BFA-29E1-7E7981D9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101" y="890000"/>
            <a:ext cx="6988351" cy="3656068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141939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D1D157-59AC-2B59-E49B-8F67261A11BD}"/>
              </a:ext>
            </a:extLst>
          </p:cNvPr>
          <p:cNvSpPr/>
          <p:nvPr/>
        </p:nvSpPr>
        <p:spPr>
          <a:xfrm>
            <a:off x="1" y="0"/>
            <a:ext cx="1219199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Discoveries in Flavor Dynamics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A9634C-9022-CE89-B795-F115E81CF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5" y="1882626"/>
            <a:ext cx="3927564" cy="30927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CD2535-0966-1E31-D942-51B62786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41" y="1182408"/>
            <a:ext cx="5341716" cy="4493183"/>
          </a:xfrm>
          <a:prstGeom prst="rect">
            <a:avLst/>
          </a:prstGeom>
        </p:spPr>
      </p:pic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9066F6F2-3EA9-7F3A-8E77-05A8BFCD4362}"/>
              </a:ext>
            </a:extLst>
          </p:cNvPr>
          <p:cNvSpPr/>
          <p:nvPr/>
        </p:nvSpPr>
        <p:spPr>
          <a:xfrm>
            <a:off x="4245429" y="2985794"/>
            <a:ext cx="1558212" cy="886408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69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A42F40-C599-168C-E617-C4BA8BFD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83" y="1195770"/>
            <a:ext cx="4895398" cy="36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15F988-FB5C-0F98-4D1C-6A8BB7910907}"/>
              </a:ext>
            </a:extLst>
          </p:cNvPr>
          <p:cNvSpPr/>
          <p:nvPr/>
        </p:nvSpPr>
        <p:spPr>
          <a:xfrm>
            <a:off x="1" y="0"/>
            <a:ext cx="1219199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Discoveries in Flavor Dynamics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C2F8A-9B04-FD34-6338-03AB6D6F4420}"/>
              </a:ext>
            </a:extLst>
          </p:cNvPr>
          <p:cNvSpPr txBox="1"/>
          <p:nvPr/>
        </p:nvSpPr>
        <p:spPr>
          <a:xfrm>
            <a:off x="255847" y="5154398"/>
            <a:ext cx="11497614" cy="1015663"/>
          </a:xfrm>
          <a:prstGeom prst="rect">
            <a:avLst/>
          </a:prstGeom>
          <a:solidFill>
            <a:srgbClr val="436FC1"/>
          </a:solidFill>
          <a:ln>
            <a:solidFill>
              <a:srgbClr val="436FC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 b="0" i="0">
                <a:solidFill>
                  <a:schemeClr val="bg1"/>
                </a:solidFill>
                <a:effectLst/>
                <a:latin typeface="Söhne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Most North Americans prefer fruit flavors.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is a slight difference between unflavored and brown flavors.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few North Americans like to have flower, mint, and menthol flavors as they are listed in the top 10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04BB8-614A-B9F3-EEF7-FF4A1C6F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654" y="1195770"/>
            <a:ext cx="5136403" cy="36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64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15F988-FB5C-0F98-4D1C-6A8BB7910907}"/>
              </a:ext>
            </a:extLst>
          </p:cNvPr>
          <p:cNvSpPr/>
          <p:nvPr/>
        </p:nvSpPr>
        <p:spPr>
          <a:xfrm>
            <a:off x="1" y="0"/>
            <a:ext cx="1219199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Discoveries in Flavor Dynamics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C2F8A-9B04-FD34-6338-03AB6D6F4420}"/>
              </a:ext>
            </a:extLst>
          </p:cNvPr>
          <p:cNvSpPr txBox="1"/>
          <p:nvPr/>
        </p:nvSpPr>
        <p:spPr>
          <a:xfrm>
            <a:off x="788529" y="5415656"/>
            <a:ext cx="9774561" cy="707886"/>
          </a:xfrm>
          <a:prstGeom prst="rect">
            <a:avLst/>
          </a:prstGeom>
          <a:solidFill>
            <a:srgbClr val="436FC1"/>
          </a:solidFill>
          <a:ln>
            <a:solidFill>
              <a:srgbClr val="436FC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 b="0" i="0">
                <a:solidFill>
                  <a:schemeClr val="bg1"/>
                </a:solidFill>
                <a:effectLst/>
                <a:latin typeface="Söhne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Most North Americans prefer unflavored foods.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Most North Americans prefer equally Apple and Mango, Orange and nonfruit flavors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F8F61-855D-38D6-5280-BA7BB954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49" y="984721"/>
            <a:ext cx="7924474" cy="411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65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1" y="0"/>
            <a:ext cx="1219199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8933-F44C-374A-B677-D79AD8184284}"/>
              </a:ext>
            </a:extLst>
          </p:cNvPr>
          <p:cNvSpPr txBox="1"/>
          <p:nvPr/>
        </p:nvSpPr>
        <p:spPr>
          <a:xfrm>
            <a:off x="528391" y="1219108"/>
            <a:ext cx="4500809" cy="3168240"/>
          </a:xfrm>
          <a:prstGeom prst="rect">
            <a:avLst/>
          </a:prstGeom>
          <a:solidFill>
            <a:srgbClr val="436FC1"/>
          </a:solidFill>
          <a:ln>
            <a:solidFill>
              <a:srgbClr val="436FC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107000"/>
              </a:lnSpc>
              <a:spcAft>
                <a:spcPts val="800"/>
              </a:spcAft>
              <a:defRPr>
                <a:solidFill>
                  <a:schemeClr val="l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Leverage Fruit Flavors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Refine Unflavoured and Brown Options</a:t>
            </a:r>
            <a:endParaRPr lang="en-IN" b="1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Strategic Introduction of Unique Flavors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 to Regional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Continuous Consumer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Introduce New Variants Strategically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Optimize Positioning and Brand Strategy</a:t>
            </a:r>
            <a:endParaRPr lang="en-IN" b="1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Seasonal and Regional Adaptation</a:t>
            </a:r>
            <a:endParaRPr lang="en-IN" b="1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EEBA0-7C7C-C434-8C25-0A41BB418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2" y="4106509"/>
            <a:ext cx="3044888" cy="21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02C64F-B802-E343-B318-70D330A9A3FE}"/>
              </a:ext>
            </a:extLst>
          </p:cNvPr>
          <p:cNvSpPr/>
          <p:nvPr/>
        </p:nvSpPr>
        <p:spPr>
          <a:xfrm>
            <a:off x="1" y="0"/>
            <a:ext cx="12191999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Unveiling Flavor Trends: A Strategic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02191-63A7-9087-E5A1-62631E49B06F}"/>
              </a:ext>
            </a:extLst>
          </p:cNvPr>
          <p:cNvSpPr txBox="1"/>
          <p:nvPr/>
        </p:nvSpPr>
        <p:spPr>
          <a:xfrm>
            <a:off x="444416" y="1858255"/>
            <a:ext cx="4500809" cy="1572418"/>
          </a:xfrm>
          <a:prstGeom prst="rect">
            <a:avLst/>
          </a:prstGeom>
          <a:solidFill>
            <a:srgbClr val="436FC1"/>
          </a:solidFill>
          <a:ln>
            <a:solidFill>
              <a:srgbClr val="436FC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107000"/>
              </a:lnSpc>
              <a:spcAft>
                <a:spcPts val="800"/>
              </a:spcAft>
              <a:defRPr>
                <a:solidFill>
                  <a:schemeClr val="l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Findings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Implications for Decision-Making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Data-Driven Approach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Recommendations for Future Actions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669A3-1945-6063-AA2C-7E95C03EF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89" y="4443203"/>
            <a:ext cx="2483838" cy="18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134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9477</TotalTime>
  <Words>260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Söhne</vt:lpstr>
      <vt:lpstr>Trebuchet MS</vt:lpstr>
      <vt:lpstr>Wingdings 3</vt:lpstr>
      <vt:lpstr>Custom Design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Rashmi P</dc:creator>
  <cp:lastModifiedBy>Divya Jain</cp:lastModifiedBy>
  <cp:revision>72</cp:revision>
  <dcterms:created xsi:type="dcterms:W3CDTF">2019-12-31T09:37:22Z</dcterms:created>
  <dcterms:modified xsi:type="dcterms:W3CDTF">2023-12-06T18:29:33Z</dcterms:modified>
</cp:coreProperties>
</file>